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59" r:id="rId4"/>
    <p:sldId id="261" r:id="rId5"/>
    <p:sldId id="258" r:id="rId6"/>
    <p:sldId id="276" r:id="rId7"/>
    <p:sldId id="277" r:id="rId8"/>
    <p:sldId id="278" r:id="rId9"/>
    <p:sldId id="260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5" r:id="rId2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aximized">
    <p:restoredLeft sz="17982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18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" y="3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1002"/>
    </p:cViewPr>
  </p:sorter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45EE35-A165-4597-AA64-A00918CC0622}" type="datetimeFigureOut">
              <a:rPr lang="de-AT" smtClean="0"/>
              <a:pPr/>
              <a:t>01.03.2019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7EF8C8-6455-48D4-ACE9-DA6FB4056E78}" type="slidenum">
              <a:rPr lang="de-AT" smtClean="0"/>
              <a:pPr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A83D12-4F09-4354-A7FF-C6B4BDFD2B35}" type="datetimeFigureOut">
              <a:rPr lang="de-AT" smtClean="0"/>
              <a:pPr/>
              <a:t>01.03.2019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AB475B-C63F-4BB2-9465-EF4D539C77EA}" type="slidenum">
              <a:rPr lang="de-AT" smtClean="0"/>
              <a:pPr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AB475B-C63F-4BB2-9465-EF4D539C77EA}" type="slidenum">
              <a:rPr lang="de-AT" smtClean="0"/>
              <a:pPr/>
              <a:t>4</a:t>
            </a:fld>
            <a:endParaRPr lang="de-A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2018-F01C-4926-8168-FF7998BFC9C1}" type="datetime1">
              <a:rPr lang="de-AT" smtClean="0"/>
              <a:pPr/>
              <a:t>01.03.2019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Mag. Ulrich Wanderer</a:t>
            </a: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62CBE-617E-4BEA-949D-34BD0C0123B2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4C77C-316D-4FD8-B551-0BDC2D0857DE}" type="datetime1">
              <a:rPr lang="de-AT" smtClean="0"/>
              <a:pPr/>
              <a:t>01.03.2019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Mag. Ulrich Wanderer</a:t>
            </a: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62CBE-617E-4BEA-949D-34BD0C0123B2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5D7D7-03BE-4C00-BD5E-AA054F891691}" type="datetime1">
              <a:rPr lang="de-AT" smtClean="0"/>
              <a:pPr/>
              <a:t>01.03.2019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Mag. Ulrich Wanderer</a:t>
            </a: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62CBE-617E-4BEA-949D-34BD0C0123B2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8ECAA-E9A8-4FB3-8080-606B49494AB9}" type="datetime1">
              <a:rPr lang="de-AT" smtClean="0"/>
              <a:pPr/>
              <a:t>01.03.2019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Mag. Ulrich Wanderer</a:t>
            </a: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62CBE-617E-4BEA-949D-34BD0C0123B2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92649-8CF1-4B6F-8934-F625805F7D74}" type="datetime1">
              <a:rPr lang="de-AT" smtClean="0"/>
              <a:pPr/>
              <a:t>01.03.2019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Mag. Ulrich Wanderer</a:t>
            </a: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62CBE-617E-4BEA-949D-34BD0C0123B2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77901-B3D7-4903-B4DD-DEDF584D7EE5}" type="datetime1">
              <a:rPr lang="de-AT" smtClean="0"/>
              <a:pPr/>
              <a:t>01.03.2019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Mag. Ulrich Wanderer</a:t>
            </a:r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62CBE-617E-4BEA-949D-34BD0C0123B2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9AFE7-A0D1-4219-BA5B-225345B9C77E}" type="datetime1">
              <a:rPr lang="de-AT" smtClean="0"/>
              <a:pPr/>
              <a:t>01.03.2019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Mag. Ulrich Wanderer</a:t>
            </a:r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62CBE-617E-4BEA-949D-34BD0C0123B2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05969-B534-4DC8-9E0B-2B00FFF4E2F3}" type="datetime1">
              <a:rPr lang="de-AT" smtClean="0"/>
              <a:pPr/>
              <a:t>01.03.2019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Mag. Ulrich Wanderer</a:t>
            </a:r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62CBE-617E-4BEA-949D-34BD0C0123B2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76E98-2C80-407C-9722-F75C19E6C218}" type="datetime1">
              <a:rPr lang="de-AT" smtClean="0"/>
              <a:pPr/>
              <a:t>01.03.2019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Mag. Ulrich Wanderer</a:t>
            </a:r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62CBE-617E-4BEA-949D-34BD0C0123B2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B0A9F-4584-4E02-8A22-1BDB08AD598F}" type="datetime1">
              <a:rPr lang="de-AT" smtClean="0"/>
              <a:pPr/>
              <a:t>01.03.2019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Mag. Ulrich Wanderer</a:t>
            </a:r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62CBE-617E-4BEA-949D-34BD0C0123B2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90E11-D6AF-4DF7-8025-F1079BF2E28C}" type="datetime1">
              <a:rPr lang="de-AT" smtClean="0"/>
              <a:pPr/>
              <a:t>01.03.2019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Mag. Ulrich Wanderer</a:t>
            </a:r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62CBE-617E-4BEA-949D-34BD0C0123B2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73D293-2C0F-4166-BADA-30442FE08C09}" type="datetime1">
              <a:rPr lang="de-AT" smtClean="0"/>
              <a:pPr/>
              <a:t>01.03.2019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AT" smtClean="0"/>
              <a:t>Mag. Ulrich Wanderer</a:t>
            </a: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762CBE-617E-4BEA-949D-34BD0C0123B2}" type="slidenum">
              <a:rPr lang="de-AT" smtClean="0"/>
              <a:pPr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p.me/p4iK5U-4m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c.europa.eu/civiljustice/adr/adr_ec_code_conduct_de.pdf" TargetMode="External"/><Relationship Id="rId2" Type="http://schemas.openxmlformats.org/officeDocument/2006/relationships/hyperlink" Target="Ethikrichtlinien.pdf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diation-wanderer.at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uw@mediation-wanderer.at" TargetMode="External"/><Relationship Id="rId5" Type="http://schemas.openxmlformats.org/officeDocument/2006/relationships/hyperlink" Target="http://www.erbschaftsmediation.at/" TargetMode="External"/><Relationship Id="rId4" Type="http://schemas.openxmlformats.org/officeDocument/2006/relationships/hyperlink" Target="http://www.mediationwanderer.wordpress.com/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mazon.de/gp/offer-listing/3990578731/ref=dp_olp_used?ie=UTF8&amp;condition=used" TargetMode="External"/><Relationship Id="rId2" Type="http://schemas.openxmlformats.org/officeDocument/2006/relationships/hyperlink" Target="https://www.weka.at/bestellformular/46800/1/830747-0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ediation-wanderer.at/" TargetMode="External"/><Relationship Id="rId5" Type="http://schemas.openxmlformats.org/officeDocument/2006/relationships/hyperlink" Target="mailto:uw@mediation-wanderer.at" TargetMode="External"/><Relationship Id="rId4" Type="http://schemas.openxmlformats.org/officeDocument/2006/relationships/hyperlink" Target="http://www.mediationwanderer.wordpress.com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jusline.at/gesetz/abgb/paragraf/1299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Ethik in der Mediation und Berufsethik</a:t>
            </a: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 smtClean="0"/>
              <a:t>Mag. Ulrich Wanderer</a:t>
            </a:r>
          </a:p>
          <a:p>
            <a:r>
              <a:rPr lang="de-AT" dirty="0" smtClean="0"/>
              <a:t>www.mediation-wanderer.at</a:t>
            </a:r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 smtClean="0"/>
              <a:t>Mediation ist kein Widerspruch zu Recht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Privatautonomie ist Wesenszug des Privatrechts</a:t>
            </a:r>
          </a:p>
          <a:p>
            <a:r>
              <a:rPr lang="de-AT" dirty="0" smtClean="0"/>
              <a:t>Rechtsweg bleibt als letzte Instanz weiter möglich</a:t>
            </a:r>
          </a:p>
          <a:p>
            <a:r>
              <a:rPr lang="de-AT" dirty="0" smtClean="0"/>
              <a:t>Prätorischer Vergleich nach Mediation</a:t>
            </a:r>
          </a:p>
          <a:p>
            <a:r>
              <a:rPr lang="de-AT" dirty="0" smtClean="0"/>
              <a:t>Mediation ist gesetzlich geregelt und ins Gesetz implementiert</a:t>
            </a:r>
          </a:p>
          <a:p>
            <a:pPr>
              <a:buNone/>
            </a:pP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62CBE-617E-4BEA-949D-34BD0C0123B2}" type="slidenum">
              <a:rPr lang="de-AT" smtClean="0"/>
              <a:pPr/>
              <a:t>10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Mag. Ulrich Wanderer</a:t>
            </a:r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Anspruch der Mediation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Ethischer Anspruch an die Mediation?</a:t>
            </a:r>
          </a:p>
          <a:p>
            <a:pPr lvl="1"/>
            <a:r>
              <a:rPr lang="de-AT" dirty="0" smtClean="0"/>
              <a:t>Unterstützung der Medianden</a:t>
            </a:r>
          </a:p>
          <a:p>
            <a:pPr lvl="1"/>
            <a:r>
              <a:rPr lang="de-AT" dirty="0" smtClean="0"/>
              <a:t>Verringerung der Konflikte</a:t>
            </a:r>
          </a:p>
          <a:p>
            <a:pPr lvl="1"/>
            <a:r>
              <a:rPr lang="de-AT" dirty="0" smtClean="0"/>
              <a:t>Unterstützung der mitbetroffenen Kinder</a:t>
            </a:r>
          </a:p>
          <a:p>
            <a:pPr lvl="1"/>
            <a:r>
              <a:rPr lang="de-AT" dirty="0" smtClean="0"/>
              <a:t>Respekt und Aufmerksamkeit hinsichtlich der Themen und des Leidensdruckes der Medianden</a:t>
            </a:r>
          </a:p>
          <a:p>
            <a:pPr lvl="1"/>
            <a:r>
              <a:rPr lang="de-AT" dirty="0" smtClean="0"/>
              <a:t>Jeder Mediand ist wertvoll</a:t>
            </a:r>
          </a:p>
          <a:p>
            <a:pPr lvl="1">
              <a:buNone/>
            </a:pPr>
            <a:endParaRPr lang="de-AT" dirty="0" smtClean="0"/>
          </a:p>
          <a:p>
            <a:endParaRPr lang="de-AT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62CBE-617E-4BEA-949D-34BD0C0123B2}" type="slidenum">
              <a:rPr lang="de-AT" smtClean="0"/>
              <a:pPr/>
              <a:t>11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Mag. Ulrich Wanderer</a:t>
            </a:r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Wann ist Mediation gut gelungen?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Schnelle Vereinbarung?</a:t>
            </a:r>
          </a:p>
          <a:p>
            <a:r>
              <a:rPr lang="de-AT" dirty="0" smtClean="0"/>
              <a:t>Zufriedenheit aller?</a:t>
            </a:r>
          </a:p>
          <a:p>
            <a:r>
              <a:rPr lang="de-AT" dirty="0" smtClean="0"/>
              <a:t>Erfahrung der/s MediatorIn konnte einfließen?</a:t>
            </a:r>
          </a:p>
          <a:p>
            <a:r>
              <a:rPr lang="de-AT" dirty="0" smtClean="0"/>
              <a:t>MediatorInnen sind Dienstleister, nicht Priester</a:t>
            </a:r>
            <a:endParaRPr lang="de-AT" dirty="0"/>
          </a:p>
          <a:p>
            <a:r>
              <a:rPr lang="de-AT" dirty="0" smtClean="0"/>
              <a:t>Vereinbarung hält über die Jahre</a:t>
            </a:r>
          </a:p>
          <a:p>
            <a:pPr>
              <a:buNone/>
            </a:pP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62CBE-617E-4BEA-949D-34BD0C0123B2}" type="slidenum">
              <a:rPr lang="de-AT" smtClean="0"/>
              <a:pPr/>
              <a:t>12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Mag. Ulrich Wanderer</a:t>
            </a:r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Neutral - Allparteilich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Neutral: keine eigene Werthaltung einbringen</a:t>
            </a:r>
          </a:p>
          <a:p>
            <a:pPr lvl="1"/>
            <a:r>
              <a:rPr lang="de-AT" dirty="0" smtClean="0"/>
              <a:t>Werthaltungen des Mediators sind irrelevant</a:t>
            </a:r>
          </a:p>
          <a:p>
            <a:pPr lvl="1">
              <a:buNone/>
            </a:pPr>
            <a:endParaRPr lang="de-AT" dirty="0" smtClean="0"/>
          </a:p>
          <a:p>
            <a:r>
              <a:rPr lang="de-AT" dirty="0" smtClean="0"/>
              <a:t>Allparteilich: Wir sitzen im gleichen Boot</a:t>
            </a:r>
          </a:p>
          <a:p>
            <a:pPr lvl="1"/>
            <a:r>
              <a:rPr lang="de-AT" dirty="0" smtClean="0"/>
              <a:t>Alle ziehen am gleichen Strang, Konsens ist oberstes Ziel</a:t>
            </a:r>
          </a:p>
          <a:p>
            <a:pPr lvl="1"/>
            <a:r>
              <a:rPr lang="de-AT" dirty="0" smtClean="0"/>
              <a:t>Was kann das für die moralische Haltung bedeuten?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62CBE-617E-4BEA-949D-34BD0C0123B2}" type="slidenum">
              <a:rPr lang="de-AT" smtClean="0"/>
              <a:pPr/>
              <a:t>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Mag. Ulrich Wanderer</a:t>
            </a:r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 smtClean="0"/>
              <a:t>Moral vom Standpunkt der Mediation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Mediation ist ein Konfliktbewältigungstool von vielen ( </a:t>
            </a:r>
            <a:r>
              <a:rPr lang="de-AT" sz="2400" dirty="0" smtClean="0">
                <a:hlinkClick r:id="rId2"/>
              </a:rPr>
              <a:t>https://wp.me/p4iK5U-4m</a:t>
            </a:r>
            <a:r>
              <a:rPr lang="de-AT" sz="2400" dirty="0" smtClean="0"/>
              <a:t> </a:t>
            </a:r>
            <a:r>
              <a:rPr lang="de-AT" dirty="0" smtClean="0"/>
              <a:t>)</a:t>
            </a:r>
          </a:p>
          <a:p>
            <a:r>
              <a:rPr lang="de-AT" dirty="0" smtClean="0"/>
              <a:t>Mediation hilft den MediandInnen</a:t>
            </a:r>
          </a:p>
          <a:p>
            <a:r>
              <a:rPr lang="de-AT" dirty="0" smtClean="0"/>
              <a:t>Mediation ist gesetzlich eingebunden</a:t>
            </a:r>
          </a:p>
          <a:p>
            <a:pPr>
              <a:buNone/>
            </a:pPr>
            <a:endParaRPr lang="de-AT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62CBE-617E-4BEA-949D-34BD0C0123B2}" type="slidenum">
              <a:rPr lang="de-AT" smtClean="0"/>
              <a:pPr/>
              <a:t>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Mag. Ulrich Wanderer</a:t>
            </a:r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 smtClean="0"/>
              <a:t>Moral vom Standpunkt des Mediators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Moral des M. ist in der Mediation irrelevant</a:t>
            </a:r>
          </a:p>
          <a:p>
            <a:r>
              <a:rPr lang="de-AT" dirty="0" smtClean="0"/>
              <a:t>Was, wenn es zu massiven Diskrepanzen zwischen der persönlichen Moral des Mediators und dem Fall kommt?</a:t>
            </a:r>
          </a:p>
          <a:p>
            <a:r>
              <a:rPr lang="de-AT" dirty="0" smtClean="0"/>
              <a:t>z.B.:</a:t>
            </a:r>
          </a:p>
          <a:p>
            <a:pPr lvl="1"/>
            <a:r>
              <a:rPr lang="de-AT" dirty="0" smtClean="0"/>
              <a:t>Gewalt</a:t>
            </a:r>
          </a:p>
          <a:p>
            <a:pPr lvl="1"/>
            <a:r>
              <a:rPr lang="de-AT" dirty="0" smtClean="0"/>
              <a:t>Homo-/</a:t>
            </a:r>
            <a:r>
              <a:rPr lang="de-AT" dirty="0" err="1" smtClean="0"/>
              <a:t>Xeno</a:t>
            </a:r>
            <a:r>
              <a:rPr lang="de-AT" dirty="0" smtClean="0"/>
              <a:t>-/</a:t>
            </a:r>
            <a:r>
              <a:rPr lang="de-AT" dirty="0" err="1" smtClean="0"/>
              <a:t>etc-phobie</a:t>
            </a:r>
            <a:endParaRPr lang="de-AT" dirty="0" smtClean="0"/>
          </a:p>
          <a:p>
            <a:pPr lvl="1"/>
            <a:r>
              <a:rPr lang="de-AT" dirty="0" smtClean="0"/>
              <a:t>Politische Einstellung (Antisemitismus </a:t>
            </a:r>
            <a:r>
              <a:rPr lang="de-AT" dirty="0" err="1" smtClean="0"/>
              <a:t>etc</a:t>
            </a:r>
            <a:r>
              <a:rPr lang="de-AT" dirty="0" smtClean="0"/>
              <a:t>)</a:t>
            </a:r>
          </a:p>
          <a:p>
            <a:pPr lvl="1"/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62CBE-617E-4BEA-949D-34BD0C0123B2}" type="slidenum">
              <a:rPr lang="de-AT" smtClean="0"/>
              <a:pPr/>
              <a:t>15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Mag. Ulrich Wanderer</a:t>
            </a:r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 smtClean="0"/>
              <a:t>„ungerechtes Ergebnis“ aus Sicht des Mediators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AT" dirty="0" smtClean="0"/>
              <a:t>Scheidungsvereinbarung, die grob einseitig ist</a:t>
            </a:r>
          </a:p>
          <a:p>
            <a:r>
              <a:rPr lang="de-AT" dirty="0" smtClean="0"/>
              <a:t>Arbeitsplatzvereinbarung, die gerichtlich nicht halten würde (sittenwidrig)</a:t>
            </a:r>
          </a:p>
          <a:p>
            <a:r>
              <a:rPr lang="de-AT" dirty="0" smtClean="0"/>
              <a:t>Erbrechtsverzicht/Pflichtteilsverzicht der grob einseitig wäre</a:t>
            </a:r>
          </a:p>
          <a:p>
            <a:r>
              <a:rPr lang="de-AT" dirty="0" smtClean="0"/>
              <a:t>Mögliche Lösungsansätze: </a:t>
            </a:r>
            <a:endParaRPr lang="de-AT" dirty="0"/>
          </a:p>
          <a:p>
            <a:pPr lvl="1"/>
            <a:r>
              <a:rPr lang="de-AT" dirty="0" smtClean="0"/>
              <a:t>Empfehlung an externe (Rechts-)Beratung vor endgültiger Beratung</a:t>
            </a:r>
          </a:p>
          <a:p>
            <a:pPr lvl="1"/>
            <a:r>
              <a:rPr lang="de-AT" dirty="0" smtClean="0"/>
              <a:t>…………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62CBE-617E-4BEA-949D-34BD0C0123B2}" type="slidenum">
              <a:rPr lang="de-AT" smtClean="0"/>
              <a:pPr/>
              <a:t>16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Mag. Ulrich Wanderer</a:t>
            </a:r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Moral aus Sicht der MediandInnen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AT" dirty="0" smtClean="0"/>
              <a:t>Bezug auf Moral impliziert </a:t>
            </a:r>
            <a:r>
              <a:rPr lang="de-AT" dirty="0" err="1" smtClean="0"/>
              <a:t>idR</a:t>
            </a:r>
            <a:r>
              <a:rPr lang="de-AT" dirty="0" smtClean="0"/>
              <a:t>. Vorwurf an Gegenseite</a:t>
            </a:r>
          </a:p>
          <a:p>
            <a:r>
              <a:rPr lang="de-AT" dirty="0" smtClean="0"/>
              <a:t>Hinweis auf Moral ist oftmals Versuch der Untermauerung des eigenen Standpunktes, jedoch Moral nicht objektivierbar</a:t>
            </a:r>
          </a:p>
          <a:p>
            <a:r>
              <a:rPr lang="de-AT" dirty="0" smtClean="0"/>
              <a:t>Moralische Sichtweisen sind praktisch nie deckungsgleich (sonst wären sie kein Thema)</a:t>
            </a:r>
          </a:p>
          <a:p>
            <a:r>
              <a:rPr lang="de-AT" dirty="0" smtClean="0"/>
              <a:t>Oftmals Grundsatzeinigung (z.B. Kindeswohl) möglich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62CBE-617E-4BEA-949D-34BD0C0123B2}" type="slidenum">
              <a:rPr lang="de-AT" smtClean="0"/>
              <a:pPr/>
              <a:t>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Mag. Ulrich Wanderer</a:t>
            </a:r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Problematische Settings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itchFamily="34" charset="0"/>
              <a:buChar char="•"/>
            </a:pPr>
            <a:r>
              <a:rPr lang="de-AT" sz="3200" dirty="0" smtClean="0"/>
              <a:t>Nachbarschaftsmediation</a:t>
            </a:r>
          </a:p>
          <a:p>
            <a:pPr marL="742950" lvl="2" indent="-342900"/>
            <a:r>
              <a:rPr lang="de-AT" dirty="0" smtClean="0"/>
              <a:t>Auftraggeber (HV ist nicht Teil des Settings)</a:t>
            </a:r>
          </a:p>
          <a:p>
            <a:r>
              <a:rPr lang="de-AT" dirty="0" smtClean="0"/>
              <a:t>Scheidungsmediation</a:t>
            </a:r>
          </a:p>
          <a:p>
            <a:pPr lvl="1"/>
            <a:r>
              <a:rPr lang="de-AT" sz="2400" dirty="0" smtClean="0"/>
              <a:t>Ergebnis entspricht nicht der moralischen Vorstellung des Mediators</a:t>
            </a:r>
          </a:p>
          <a:p>
            <a:r>
              <a:rPr lang="de-AT" dirty="0" smtClean="0"/>
              <a:t>Arbeitsplatzmediation</a:t>
            </a:r>
          </a:p>
          <a:p>
            <a:pPr lvl="1"/>
            <a:r>
              <a:rPr lang="de-AT" sz="2400" dirty="0" smtClean="0"/>
              <a:t>AG hat Interesse, Inhalte aus Mediation zu erfahren</a:t>
            </a:r>
          </a:p>
          <a:p>
            <a:pPr lvl="1">
              <a:buNone/>
            </a:pPr>
            <a:endParaRPr lang="de-AT" dirty="0" smtClean="0"/>
          </a:p>
          <a:p>
            <a:pPr lvl="1"/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62CBE-617E-4BEA-949D-34BD0C0123B2}" type="slidenum">
              <a:rPr lang="de-AT" smtClean="0"/>
              <a:pPr/>
              <a:t>18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Mag. Ulrich Wanderer</a:t>
            </a:r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Probleme für Mediator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Mediator erhält Honorar von Auftraggeber</a:t>
            </a:r>
          </a:p>
          <a:p>
            <a:r>
              <a:rPr lang="de-AT" dirty="0" smtClean="0"/>
              <a:t>„Wes Brot ich </a:t>
            </a:r>
            <a:r>
              <a:rPr lang="de-AT" dirty="0" err="1" smtClean="0"/>
              <a:t>ess</a:t>
            </a:r>
            <a:r>
              <a:rPr lang="de-AT" dirty="0" smtClean="0"/>
              <a:t>, </a:t>
            </a:r>
            <a:r>
              <a:rPr lang="de-AT" dirty="0" err="1" smtClean="0"/>
              <a:t>dess</a:t>
            </a:r>
            <a:r>
              <a:rPr lang="de-AT" dirty="0" smtClean="0"/>
              <a:t> Lied ich sing?“</a:t>
            </a:r>
          </a:p>
          <a:p>
            <a:pPr lvl="1"/>
            <a:r>
              <a:rPr lang="de-AT" dirty="0" smtClean="0"/>
              <a:t>Ruf der Mediation </a:t>
            </a:r>
          </a:p>
          <a:p>
            <a:pPr lvl="1"/>
            <a:r>
              <a:rPr lang="de-AT" dirty="0" smtClean="0"/>
              <a:t>Schadenersatzklagen wegen Bruchs der Verschwiegenheit möglich</a:t>
            </a:r>
          </a:p>
          <a:p>
            <a:pPr lvl="1"/>
            <a:r>
              <a:rPr lang="de-AT" dirty="0" smtClean="0"/>
              <a:t>Nachfolgeaufträge nur bei korrekter Arbeit!</a:t>
            </a:r>
          </a:p>
          <a:p>
            <a:r>
              <a:rPr lang="de-AT" dirty="0" smtClean="0"/>
              <a:t>Daher: Vorab die Regeln mit allen Beteiligten klären!</a:t>
            </a:r>
          </a:p>
          <a:p>
            <a:pPr lvl="1">
              <a:buNone/>
            </a:pP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62CBE-617E-4BEA-949D-34BD0C0123B2}" type="slidenum">
              <a:rPr lang="de-AT" smtClean="0"/>
              <a:pPr/>
              <a:t>19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Mag. Ulrich Wanderer</a:t>
            </a:r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Was ist Ethik?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Wissenschaft über die Moral</a:t>
            </a:r>
          </a:p>
          <a:p>
            <a:r>
              <a:rPr lang="de-AT" dirty="0" smtClean="0"/>
              <a:t>Moral ist höchstpersönlich, Ethik ein übergeordneter Begriff</a:t>
            </a:r>
          </a:p>
          <a:p>
            <a:r>
              <a:rPr lang="de-AT" dirty="0" smtClean="0"/>
              <a:t>Normierung der grundsätzlichen Vorgaben eines Berufsstandes (-&gt; Standesregeln)</a:t>
            </a:r>
          </a:p>
          <a:p>
            <a:pPr lvl="1"/>
            <a:r>
              <a:rPr lang="de-AT" dirty="0" err="1" smtClean="0">
                <a:hlinkClick r:id="rId2" action="ppaction://hlinkfile"/>
              </a:rPr>
              <a:t>EthikRL</a:t>
            </a:r>
            <a:r>
              <a:rPr lang="de-AT" dirty="0" smtClean="0">
                <a:hlinkClick r:id="rId2" action="ppaction://hlinkfile"/>
              </a:rPr>
              <a:t> Netzwerk Mediation</a:t>
            </a:r>
            <a:endParaRPr lang="de-AT" dirty="0" smtClean="0"/>
          </a:p>
          <a:p>
            <a:pPr lvl="1"/>
            <a:r>
              <a:rPr lang="de-AT" dirty="0" smtClean="0">
                <a:hlinkClick r:id="rId3"/>
              </a:rPr>
              <a:t>Codes of </a:t>
            </a:r>
            <a:r>
              <a:rPr lang="de-AT" dirty="0" err="1" smtClean="0">
                <a:hlinkClick r:id="rId3"/>
              </a:rPr>
              <a:t>Conduct</a:t>
            </a:r>
            <a:r>
              <a:rPr lang="de-AT" dirty="0" smtClean="0">
                <a:hlinkClick r:id="rId3"/>
              </a:rPr>
              <a:t> 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62CBE-617E-4BEA-949D-34BD0C0123B2}" type="slidenum">
              <a:rPr lang="de-AT" smtClean="0"/>
              <a:pPr/>
              <a:t>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Mag. Ulrich Wanderer</a:t>
            </a:r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Fall-Rollenspiele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Scheidung</a:t>
            </a:r>
          </a:p>
          <a:p>
            <a:r>
              <a:rPr lang="de-AT" dirty="0" smtClean="0"/>
              <a:t>Nachbarschaft</a:t>
            </a:r>
          </a:p>
          <a:p>
            <a:r>
              <a:rPr lang="de-AT" dirty="0" smtClean="0"/>
              <a:t>Arbeitsplatz (Vorbesprechung mit AG)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62CBE-617E-4BEA-949D-34BD0C0123B2}" type="slidenum">
              <a:rPr lang="de-AT" smtClean="0"/>
              <a:pPr/>
              <a:t>20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Mag. Ulrich Wanderer</a:t>
            </a:r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Danke und viel Erfolg!</a:t>
            </a:r>
            <a:endParaRPr lang="de-AT" dirty="0"/>
          </a:p>
        </p:txBody>
      </p:sp>
      <p:pic>
        <p:nvPicPr>
          <p:cNvPr id="4" name="Inhaltsplatzhalter 3" descr="handschlag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67744" y="1268760"/>
            <a:ext cx="4473173" cy="3165401"/>
          </a:xfrm>
        </p:spPr>
      </p:pic>
      <p:sp>
        <p:nvSpPr>
          <p:cNvPr id="5" name="Textfeld 4"/>
          <p:cNvSpPr txBox="1"/>
          <p:nvPr/>
        </p:nvSpPr>
        <p:spPr>
          <a:xfrm>
            <a:off x="2267744" y="5085184"/>
            <a:ext cx="45365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dirty="0" smtClean="0">
                <a:hlinkClick r:id="rId3"/>
              </a:rPr>
              <a:t>www.mediation-wanderer.at</a:t>
            </a:r>
            <a:endParaRPr lang="de-AT" dirty="0" smtClean="0"/>
          </a:p>
          <a:p>
            <a:pPr algn="ctr"/>
            <a:r>
              <a:rPr lang="de-AT" dirty="0" smtClean="0">
                <a:hlinkClick r:id="rId4"/>
              </a:rPr>
              <a:t>www.mediationwanderer.wordpress.com</a:t>
            </a:r>
            <a:endParaRPr lang="de-AT" dirty="0" smtClean="0"/>
          </a:p>
          <a:p>
            <a:pPr algn="ctr"/>
            <a:r>
              <a:rPr lang="de-AT" dirty="0" smtClean="0">
                <a:hlinkClick r:id="rId5"/>
              </a:rPr>
              <a:t>www.erbschaftsmediation.at</a:t>
            </a:r>
            <a:endParaRPr lang="de-AT" dirty="0" smtClean="0"/>
          </a:p>
          <a:p>
            <a:pPr algn="ctr"/>
            <a:r>
              <a:rPr lang="de-AT" dirty="0" smtClean="0">
                <a:hlinkClick r:id="rId6"/>
              </a:rPr>
              <a:t>uw@mediation-wanderer.at</a:t>
            </a:r>
            <a:endParaRPr lang="de-AT" dirty="0" smtClean="0"/>
          </a:p>
          <a:p>
            <a:pPr algn="ctr"/>
            <a:endParaRPr lang="de-AT" dirty="0" smtClean="0"/>
          </a:p>
          <a:p>
            <a:pPr algn="ctr"/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62CBE-617E-4BEA-949D-34BD0C0123B2}" type="slidenum">
              <a:rPr lang="de-AT" smtClean="0"/>
              <a:pPr/>
              <a:t>21</a:t>
            </a:fld>
            <a:endParaRPr lang="de-AT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Mag. Ulrich Wanderer</a:t>
            </a:r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 Nachlese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>
                <a:hlinkClick r:id="rId2"/>
              </a:rPr>
              <a:t>WEKA Handbuch Mediation</a:t>
            </a:r>
            <a:endParaRPr lang="de-AT" dirty="0" smtClean="0"/>
          </a:p>
          <a:p>
            <a:r>
              <a:rPr lang="de-AT" dirty="0" smtClean="0">
                <a:hlinkClick r:id="rId3"/>
              </a:rPr>
              <a:t>Mediation ist Do it Yourself</a:t>
            </a:r>
            <a:endParaRPr lang="de-AT" dirty="0" smtClean="0"/>
          </a:p>
          <a:p>
            <a:r>
              <a:rPr lang="de-AT" dirty="0" smtClean="0">
                <a:hlinkClick r:id="rId4"/>
              </a:rPr>
              <a:t>www.mediationwanderer.wordpress.com</a:t>
            </a:r>
            <a:endParaRPr lang="de-AT" dirty="0" smtClean="0"/>
          </a:p>
          <a:p>
            <a:endParaRPr lang="de-AT" dirty="0" smtClean="0"/>
          </a:p>
          <a:p>
            <a:r>
              <a:rPr lang="de-AT" dirty="0" smtClean="0"/>
              <a:t>Bei Fragen:</a:t>
            </a:r>
          </a:p>
          <a:p>
            <a:r>
              <a:rPr lang="de-AT" dirty="0" smtClean="0">
                <a:hlinkClick r:id="rId5"/>
              </a:rPr>
              <a:t>uw@mediation-wanderer.at</a:t>
            </a:r>
            <a:endParaRPr lang="de-AT" dirty="0" smtClean="0"/>
          </a:p>
          <a:p>
            <a:r>
              <a:rPr lang="de-AT" dirty="0" smtClean="0">
                <a:hlinkClick r:id="rId6"/>
              </a:rPr>
              <a:t>www.mediation-wanderer.at</a:t>
            </a:r>
            <a:endParaRPr lang="de-AT" dirty="0" smtClean="0"/>
          </a:p>
          <a:p>
            <a:endParaRPr lang="de-AT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Mag. Ulrich Wanderer</a:t>
            </a:r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62CBE-617E-4BEA-949D-34BD0C0123B2}" type="slidenum">
              <a:rPr lang="de-AT" smtClean="0"/>
              <a:pPr/>
              <a:t>22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Praktische Relevanz der </a:t>
            </a:r>
            <a:r>
              <a:rPr lang="de-AT" dirty="0" err="1" smtClean="0"/>
              <a:t>EthikRL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Schadenersatzhaftung gem. </a:t>
            </a:r>
            <a:r>
              <a:rPr lang="de-AT" dirty="0" smtClean="0">
                <a:hlinkClick r:id="rId2"/>
              </a:rPr>
              <a:t>§ 1299 ABGB </a:t>
            </a:r>
            <a:r>
              <a:rPr lang="de-AT" dirty="0" smtClean="0"/>
              <a:t>bei Nichtbeachtung und </a:t>
            </a:r>
            <a:r>
              <a:rPr lang="de-AT" dirty="0" err="1" smtClean="0"/>
              <a:t>darausfolgendem</a:t>
            </a:r>
            <a:r>
              <a:rPr lang="de-AT" dirty="0" smtClean="0"/>
              <a:t> (auch immateriellem) Schaden eines Medianden.</a:t>
            </a:r>
          </a:p>
          <a:p>
            <a:r>
              <a:rPr lang="de-AT" dirty="0" smtClean="0"/>
              <a:t>Missachtung einzelner Punkte kann zu Entzug der Eintragung führen</a:t>
            </a:r>
          </a:p>
          <a:p>
            <a:r>
              <a:rPr lang="de-AT" dirty="0" smtClean="0"/>
              <a:t>Zuwiderhandeln schadet dem Ruf der Mediation und des/der MediatorIn</a:t>
            </a:r>
          </a:p>
          <a:p>
            <a:pPr>
              <a:buNone/>
            </a:pP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62CBE-617E-4BEA-949D-34BD0C0123B2}" type="slidenum">
              <a:rPr lang="de-AT" smtClean="0"/>
              <a:pPr/>
              <a:t>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Mag. Ulrich Wanderer</a:t>
            </a:r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Ethik-Moral-Recht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Ethik ist die Wissenschaft von der Moral</a:t>
            </a:r>
          </a:p>
          <a:p>
            <a:r>
              <a:rPr lang="de-AT" dirty="0" smtClean="0"/>
              <a:t>Moral ist nicht gleich Recht</a:t>
            </a:r>
          </a:p>
          <a:p>
            <a:r>
              <a:rPr lang="de-AT" dirty="0" smtClean="0"/>
              <a:t>Moral ist höchstpersönlich</a:t>
            </a:r>
          </a:p>
          <a:p>
            <a:r>
              <a:rPr lang="de-AT" dirty="0" smtClean="0"/>
              <a:t>Recht ist für alle Normadressaten</a:t>
            </a:r>
          </a:p>
          <a:p>
            <a:r>
              <a:rPr lang="de-AT" dirty="0"/>
              <a:t>eine </a:t>
            </a:r>
            <a:r>
              <a:rPr lang="de-AT" dirty="0" smtClean="0"/>
              <a:t>allgemeingültige und sanktionierte </a:t>
            </a:r>
            <a:r>
              <a:rPr lang="de-AT" dirty="0"/>
              <a:t>Moral zu postulieren hätte einen </a:t>
            </a:r>
            <a:r>
              <a:rPr lang="de-AT" dirty="0" smtClean="0"/>
              <a:t>absolutistischen </a:t>
            </a:r>
            <a:r>
              <a:rPr lang="de-AT" dirty="0"/>
              <a:t>Anspruch und führt zur </a:t>
            </a:r>
            <a:r>
              <a:rPr lang="de-AT" dirty="0" smtClean="0"/>
              <a:t>Diktatur</a:t>
            </a:r>
          </a:p>
          <a:p>
            <a:r>
              <a:rPr lang="de-AT" dirty="0" smtClean="0"/>
              <a:t>„positives Recht“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62CBE-617E-4BEA-949D-34BD0C0123B2}" type="slidenum">
              <a:rPr lang="de-AT" smtClean="0"/>
              <a:pPr/>
              <a:t>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Mag. Ulrich Wanderer</a:t>
            </a:r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 smtClean="0"/>
              <a:t>In welchen Fällen kann es zu Problemen kommen?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In welchen Fällen kann Mediation ethisch nicht vertretbar sein?</a:t>
            </a:r>
          </a:p>
          <a:p>
            <a:r>
              <a:rPr lang="de-AT" dirty="0" smtClean="0"/>
              <a:t>Wer entscheidet dies?</a:t>
            </a:r>
          </a:p>
          <a:p>
            <a:pPr lvl="1"/>
            <a:r>
              <a:rPr lang="de-AT" dirty="0" smtClean="0"/>
              <a:t>Strafrecht: Tatausgleich, wenn das Opfer zur Diversion gedrängt wird</a:t>
            </a:r>
          </a:p>
          <a:p>
            <a:pPr lvl="1"/>
            <a:r>
              <a:rPr lang="de-AT" dirty="0" smtClean="0"/>
              <a:t>Familienrecht: Scheidung mit massivem Machtungleichgewicht zugunsten des „Täters“</a:t>
            </a:r>
          </a:p>
          <a:p>
            <a:pPr lvl="1"/>
            <a:r>
              <a:rPr lang="de-AT" dirty="0" smtClean="0"/>
              <a:t>Arbeitsrecht: „Feigenblattmediation“ zur Verhinderung von Schadenersatzklagen</a:t>
            </a:r>
          </a:p>
          <a:p>
            <a:endParaRPr lang="de-AT" dirty="0" smtClean="0"/>
          </a:p>
          <a:p>
            <a:endParaRPr lang="de-AT" dirty="0" smtClean="0"/>
          </a:p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62CBE-617E-4BEA-949D-34BD0C0123B2}" type="slidenum">
              <a:rPr lang="de-AT" smtClean="0"/>
              <a:pPr/>
              <a:t>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Mag. Ulrich Wanderer</a:t>
            </a:r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Ist Mediation ethisch vertretbar?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Was bedeutet Ethik?</a:t>
            </a:r>
          </a:p>
          <a:p>
            <a:r>
              <a:rPr lang="de-AT" dirty="0" smtClean="0"/>
              <a:t>Gibt es eine generell universelle Ethik?</a:t>
            </a:r>
          </a:p>
          <a:p>
            <a:r>
              <a:rPr lang="de-AT" dirty="0" smtClean="0"/>
              <a:t>Selbstverständnis des Mediators</a:t>
            </a:r>
          </a:p>
          <a:p>
            <a:r>
              <a:rPr lang="de-AT" dirty="0" smtClean="0"/>
              <a:t>Mediation bedeutet, sich nicht über die MediandInnen zu stellen, daher auch nicht unsere Moral über sie zu stellen</a:t>
            </a:r>
          </a:p>
          <a:p>
            <a:endParaRPr lang="de-AT" dirty="0" smtClean="0"/>
          </a:p>
          <a:p>
            <a:endParaRPr lang="de-AT" dirty="0" smtClean="0"/>
          </a:p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62CBE-617E-4BEA-949D-34BD0C0123B2}" type="slidenum">
              <a:rPr lang="de-AT" smtClean="0"/>
              <a:pPr/>
              <a:t>6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Mag. Ulrich Wanderer</a:t>
            </a:r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Praktische Anwendungspunkte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AT" dirty="0" smtClean="0"/>
              <a:t>Vorfeld der Mediation</a:t>
            </a:r>
          </a:p>
          <a:p>
            <a:pPr lvl="1"/>
            <a:r>
              <a:rPr lang="de-AT" dirty="0" smtClean="0"/>
              <a:t>Werbung (nicht vergleichend mit anderen MediatorInnen, nicht abwertend, keine Falschinformationen </a:t>
            </a:r>
            <a:r>
              <a:rPr lang="de-AT" dirty="0" err="1" smtClean="0"/>
              <a:t>etc</a:t>
            </a:r>
            <a:r>
              <a:rPr lang="de-AT" dirty="0" smtClean="0"/>
              <a:t> , keine offensive Akquise, Vorsicht bei „trojanischem  Marketing)</a:t>
            </a:r>
          </a:p>
          <a:p>
            <a:r>
              <a:rPr lang="de-AT" dirty="0" smtClean="0"/>
              <a:t>Während der Mediation</a:t>
            </a:r>
          </a:p>
          <a:p>
            <a:pPr lvl="1"/>
            <a:r>
              <a:rPr lang="de-AT" dirty="0" smtClean="0"/>
              <a:t>Wahrung der Interesse der MediandInnen, keine Eigeninteressen des/r MediatorIn (Zwiespalt Anwalt-Mediator)</a:t>
            </a:r>
          </a:p>
          <a:p>
            <a:r>
              <a:rPr lang="de-AT" dirty="0" smtClean="0"/>
              <a:t>Nach der Mediation</a:t>
            </a:r>
          </a:p>
          <a:p>
            <a:pPr lvl="1"/>
            <a:r>
              <a:rPr lang="de-AT" dirty="0" smtClean="0"/>
              <a:t>Datenschutz und Vertraulichkeit</a:t>
            </a:r>
          </a:p>
          <a:p>
            <a:pPr lvl="1"/>
            <a:endParaRPr lang="de-AT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Mag. Ulrich Wanderer</a:t>
            </a:r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62CBE-617E-4BEA-949D-34BD0C0123B2}" type="slidenum">
              <a:rPr lang="de-AT" smtClean="0"/>
              <a:pPr/>
              <a:t>7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Datenschutz ist Ethik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Recht auf baldige Löschung der Daten</a:t>
            </a:r>
          </a:p>
          <a:p>
            <a:pPr lvl="1"/>
            <a:r>
              <a:rPr lang="de-AT" dirty="0" smtClean="0"/>
              <a:t>MediandInnen haben Recht darauf, dass Notizen baldmöglichst gelöscht werden; wann ist das?</a:t>
            </a:r>
          </a:p>
          <a:p>
            <a:pPr lvl="1"/>
            <a:r>
              <a:rPr lang="de-AT" dirty="0" smtClean="0"/>
              <a:t>Sobald der Zweck erfüllt ist</a:t>
            </a:r>
          </a:p>
          <a:p>
            <a:r>
              <a:rPr lang="de-AT" dirty="0" smtClean="0"/>
              <a:t>Recht auf Datensparsamkeit</a:t>
            </a:r>
          </a:p>
          <a:p>
            <a:pPr lvl="1"/>
            <a:r>
              <a:rPr lang="de-AT" dirty="0" smtClean="0"/>
              <a:t>Nur die notwendigen Daten dürfen gespeichert werden</a:t>
            </a:r>
          </a:p>
          <a:p>
            <a:pPr>
              <a:buNone/>
            </a:pPr>
            <a:endParaRPr lang="de-AT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Mag. Ulrich Wanderer</a:t>
            </a:r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62CBE-617E-4BEA-949D-34BD0C0123B2}" type="slidenum">
              <a:rPr lang="de-AT" smtClean="0"/>
              <a:pPr/>
              <a:t>8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Ist Recht ethischer als Mediation?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ZPO, StPO, AußStrG </a:t>
            </a:r>
            <a:r>
              <a:rPr lang="de-AT" dirty="0" err="1" smtClean="0"/>
              <a:t>etc</a:t>
            </a:r>
            <a:r>
              <a:rPr lang="de-AT" dirty="0" smtClean="0"/>
              <a:t> sind demokratisch legitimiert, ist es OK die Konfliktregelung auf eine andere Ebene zu stellen?</a:t>
            </a:r>
          </a:p>
          <a:p>
            <a:r>
              <a:rPr lang="de-AT" dirty="0" smtClean="0"/>
              <a:t>Instanzenzug soll Rechtssicherheit garantieren</a:t>
            </a:r>
          </a:p>
          <a:p>
            <a:r>
              <a:rPr lang="de-AT" dirty="0" smtClean="0"/>
              <a:t>Prozessrecht hat Faustrecht und Stammesfehde abgelöst</a:t>
            </a:r>
          </a:p>
          <a:p>
            <a:pPr>
              <a:buNone/>
            </a:pP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62CBE-617E-4BEA-949D-34BD0C0123B2}" type="slidenum">
              <a:rPr lang="de-AT" smtClean="0"/>
              <a:pPr/>
              <a:t>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Mag. Ulrich Wanderer</a:t>
            </a:r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857</Words>
  <Application>Microsoft Office PowerPoint</Application>
  <PresentationFormat>Bildschirmpräsentation (4:3)</PresentationFormat>
  <Paragraphs>172</Paragraphs>
  <Slides>22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22</vt:i4>
      </vt:variant>
    </vt:vector>
  </HeadingPairs>
  <TitlesOfParts>
    <vt:vector size="23" baseType="lpstr">
      <vt:lpstr>Larissa-Design</vt:lpstr>
      <vt:lpstr>Ethik in der Mediation und Berufsethik</vt:lpstr>
      <vt:lpstr>Was ist Ethik?</vt:lpstr>
      <vt:lpstr>Praktische Relevanz der EthikRL</vt:lpstr>
      <vt:lpstr>Ethik-Moral-Recht</vt:lpstr>
      <vt:lpstr>In welchen Fällen kann es zu Problemen kommen?</vt:lpstr>
      <vt:lpstr>Ist Mediation ethisch vertretbar?</vt:lpstr>
      <vt:lpstr>Praktische Anwendungspunkte</vt:lpstr>
      <vt:lpstr>Datenschutz ist Ethik</vt:lpstr>
      <vt:lpstr>Ist Recht ethischer als Mediation?</vt:lpstr>
      <vt:lpstr>Mediation ist kein Widerspruch zu Recht</vt:lpstr>
      <vt:lpstr>Anspruch der Mediation</vt:lpstr>
      <vt:lpstr>Wann ist Mediation gut gelungen?</vt:lpstr>
      <vt:lpstr>Neutral - Allparteilich</vt:lpstr>
      <vt:lpstr>Moral vom Standpunkt der Mediation</vt:lpstr>
      <vt:lpstr>Moral vom Standpunkt des Mediators</vt:lpstr>
      <vt:lpstr>„ungerechtes Ergebnis“ aus Sicht des Mediators</vt:lpstr>
      <vt:lpstr>Moral aus Sicht der MediandInnen</vt:lpstr>
      <vt:lpstr>Problematische Settings</vt:lpstr>
      <vt:lpstr>Probleme für Mediator</vt:lpstr>
      <vt:lpstr>Fall-Rollenspiele</vt:lpstr>
      <vt:lpstr>Danke und viel Erfolg!</vt:lpstr>
      <vt:lpstr> Nachlese</vt:lpstr>
    </vt:vector>
  </TitlesOfParts>
  <Company>TU Wien - Studentenversion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Ethik und Moral in der Mediation</dc:title>
  <dc:creator>Portege</dc:creator>
  <cp:lastModifiedBy>UW</cp:lastModifiedBy>
  <cp:revision>19</cp:revision>
  <dcterms:created xsi:type="dcterms:W3CDTF">2018-02-25T15:12:52Z</dcterms:created>
  <dcterms:modified xsi:type="dcterms:W3CDTF">2019-03-01T09:29:29Z</dcterms:modified>
</cp:coreProperties>
</file>