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7" r:id="rId4"/>
    <p:sldId id="259" r:id="rId5"/>
    <p:sldId id="258" r:id="rId6"/>
    <p:sldId id="260" r:id="rId7"/>
    <p:sldId id="275" r:id="rId8"/>
    <p:sldId id="266" r:id="rId9"/>
    <p:sldId id="265" r:id="rId10"/>
    <p:sldId id="268" r:id="rId11"/>
    <p:sldId id="285" r:id="rId12"/>
    <p:sldId id="276" r:id="rId13"/>
    <p:sldId id="279" r:id="rId14"/>
    <p:sldId id="280" r:id="rId15"/>
    <p:sldId id="281" r:id="rId16"/>
    <p:sldId id="282" r:id="rId17"/>
    <p:sldId id="284" r:id="rId18"/>
    <p:sldId id="261" r:id="rId19"/>
    <p:sldId id="262" r:id="rId20"/>
    <p:sldId id="271" r:id="rId21"/>
    <p:sldId id="272" r:id="rId22"/>
    <p:sldId id="273" r:id="rId23"/>
    <p:sldId id="263" r:id="rId24"/>
    <p:sldId id="264" r:id="rId25"/>
    <p:sldId id="269" r:id="rId26"/>
    <p:sldId id="286" r:id="rId27"/>
    <p:sldId id="270" r:id="rId28"/>
    <p:sldId id="274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9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4659B-9B03-452A-BAC1-F953ABCD7A61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2AF03-40D5-4505-9C05-0F93A48C33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Ventilfunktion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AF03-40D5-4505-9C05-0F93A48C33BE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Gut dass Sie keine Kinder haben</a:t>
            </a:r>
          </a:p>
          <a:p>
            <a:r>
              <a:rPr lang="de-AT" dirty="0"/>
              <a:t>Schuhwurf, Würgen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AF03-40D5-4505-9C05-0F93A48C33BE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AF03-40D5-4505-9C05-0F93A48C33BE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0A1AB-9855-4402-B6DB-94CB1B917844}" type="datetimeFigureOut">
              <a:rPr lang="de-AT" smtClean="0"/>
              <a:pPr/>
              <a:t>12.12.2020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3015-0B7D-45DB-BC86-94E1555AD0B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Interventionen in der Mediation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/>
              <a:t>Mag. Ulrich Wanderer</a:t>
            </a:r>
          </a:p>
          <a:p>
            <a:r>
              <a:rPr lang="de-AT" dirty="0"/>
              <a:t>www.mediation-wolfsberg.at</a:t>
            </a:r>
            <a:br>
              <a:rPr lang="de-AT" dirty="0"/>
            </a:br>
            <a:r>
              <a:rPr lang="de-AT" dirty="0"/>
              <a:t>www.mediation-wanderer.at</a:t>
            </a:r>
          </a:p>
          <a:p>
            <a:r>
              <a:rPr lang="de-AT" dirty="0"/>
              <a:t>uw@mediation-wolfsberg.at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Interventionen nach der Mediation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Vereinbarung eines Follow </a:t>
            </a:r>
            <a:r>
              <a:rPr lang="de-AT" dirty="0" err="1"/>
              <a:t>up</a:t>
            </a:r>
            <a:r>
              <a:rPr lang="de-AT" dirty="0"/>
              <a:t> Meetings zur Evaluierung (v.a. bei Familie)</a:t>
            </a:r>
          </a:p>
          <a:p>
            <a:pPr>
              <a:buNone/>
            </a:pPr>
            <a:r>
              <a:rPr lang="de-AT" dirty="0"/>
              <a:t>	(</a:t>
            </a:r>
            <a:r>
              <a:rPr lang="de-AT" dirty="0" err="1"/>
              <a:t>zB</a:t>
            </a:r>
            <a:r>
              <a:rPr lang="de-AT" dirty="0"/>
              <a:t> bei Vereinbarungen zu Kindeswohl, Kontaktrecht)</a:t>
            </a:r>
          </a:p>
          <a:p>
            <a:r>
              <a:rPr lang="de-AT" dirty="0"/>
              <a:t>„Sie können mich gerne auch wieder anrufen“</a:t>
            </a:r>
          </a:p>
          <a:p>
            <a:pPr lvl="1"/>
            <a:r>
              <a:rPr lang="de-AT" dirty="0"/>
              <a:t>(</a:t>
            </a:r>
            <a:r>
              <a:rPr lang="de-AT" dirty="0" err="1"/>
              <a:t>zB</a:t>
            </a:r>
            <a:r>
              <a:rPr lang="de-AT" dirty="0"/>
              <a:t> bei Nachbarschaftsmediationen, nimmt den Druck und signalisiert Verständnis)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31452-687F-4FE5-AE57-DD4AC0D53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 paar Beispiele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6D1274-CD36-4651-A19D-B85E49441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Skalieren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Normalisieren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Platzwechsel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Pause machen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 err="1"/>
              <a:t>Reflecting</a:t>
            </a:r>
            <a:r>
              <a:rPr lang="de-AT" sz="4400" dirty="0"/>
              <a:t> Team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Spiegeln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Umformulieren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Lautstärkenwechsel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4400" dirty="0"/>
              <a:t>Oder die guten alten Fragen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1226820" algn="l"/>
              </a:tabLst>
            </a:pPr>
            <a:endParaRPr lang="de-AT" dirty="0"/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endParaRPr lang="de-AT" dirty="0"/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151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FA7BC-745D-4ECF-A230-6CCF4AF4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Intervenierende 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C6BA53-47D2-4325-9D0E-85107CF1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3000" dirty="0"/>
              <a:t>neutral und wertfrei </a:t>
            </a:r>
          </a:p>
          <a:p>
            <a:pPr lvl="1"/>
            <a:r>
              <a:rPr lang="de-A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keine eigenen Meinungen, Wertungen, Lösungsvorschläge</a:t>
            </a:r>
            <a:br>
              <a:rPr lang="de-AT" sz="18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.	Ziel: Öffnung des Blickes, weg vom Problem auf die Lösung</a:t>
            </a:r>
          </a:p>
          <a:p>
            <a:r>
              <a:rPr lang="de-AT" sz="3000" dirty="0"/>
              <a:t>Ressourcenorientiert</a:t>
            </a:r>
          </a:p>
          <a:p>
            <a:pPr lvl="1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Augenmerk auf Gelingendes, Stärkendes, Unterstützendes </a:t>
            </a:r>
            <a:endParaRPr lang="de-AT" dirty="0"/>
          </a:p>
          <a:p>
            <a:endParaRPr lang="de-AT" dirty="0"/>
          </a:p>
          <a:p>
            <a:r>
              <a:rPr lang="de-AT" dirty="0"/>
              <a:t>Zukunftsorientiert</a:t>
            </a:r>
          </a:p>
          <a:p>
            <a:pPr lvl="1"/>
            <a:r>
              <a:rPr lang="de-A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Problem liegt in der Vergangenheit, die Lösung in der Zukunft (Beispiel: Unterhalt/Vermögensaufteilung bei Scheidung)</a:t>
            </a:r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084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06E22-F4AA-40F2-A2DC-C8ED90F8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Themensammlung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45A6CD-A27E-46C8-9E49-CC7887273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„Über welche Themen sind Sie sich einig? Wo herrscht Uneinigkeit?“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bedeutet es, wenn die strittigen Themen gelöst wären? Was ist dann erreicht worden? Was hätte sich dann verändert?“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„Angenommen, es würde Ihnen gelingen, Ihre Enttäuschung beiseite zu stellen, welche Themen würden Sie dann gerne in der Mediation besprechen?“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bedeutet es für Sie, wenn es nicht gelingt ein Thema zu lösen? Was wäre das Gute daran, dass es offen bleibt?“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01359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91C34-7815-4AA8-B1B0-4C58C490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Fragen nach Interessen und Bedürfnissen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20BBF9-3DE8-4D9C-95A6-BEFCB39D3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muss in einer Lösung unbedingt enthalten sein, damit Sie dieser zustimmen können?“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„Stellen Sie sich vor, Sie hätten Ihre Differenzen beseitigt. Was sollte dennoch erhalten bleiben, weil es gut ist so wie es ist?“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„Wenn Sie ganz allgemein über dieses Thema nachdenken, welche Rahmenbedingungen sind für Sie in diesem Zusammenhang von Bedeutung?“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bedeutet es konkret für Sie, wenn Sie dies erreichen wollen? Was wäre danach anders?“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9215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66EE8-F175-4CB7-8C70-9214C69EA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Fragen zum Verständnisaufbau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28AA90-1654-4DC1-BFCE-593902AFE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denken Sie könnten Sie jetzt tun, damit Ihre Kinder in zehn Jahren zu Ihnen sagen: Das habt Ihr gut gemacht?“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könnten Sie selbst dazu beitragen, dass eine Entspannung der Situation eintritt?“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„Sie haben gehört, was Herr X gerade gesagt hat. Welchen Aspekten können Sie etwas abgewinnen? Welche Punkte sind für Sie nachvollziehbar?“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hat in der Vergangenheit gut funktioniert?“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39330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38609-2128-4FF7-B171-A5A2B4AA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Fragen zur Lösung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E80778-391C-4DFC-80B2-69DF4297B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„Wer oder was kann eine Lösungsfindung unterstützen?“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„Welche Kriterien müsste eine gute Lösung erfüllen?“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„Angenommen wir treffen uns in drei Jahren wieder, was werden Sie mir dann erzählen, was der erste Schritt in Richtung Lösung gewesen ist??“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„Welcher dieser Lösungsvarianten können Sie am meisten abgewinnen? Warum?“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413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F521E-2E92-4982-8AEB-8890D793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Fragen zum Abschluss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F26CC4-42D2-4F6F-8740-4D36CE325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1226820" algn="l"/>
              </a:tabLs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„Stellen Sie sich vor, Sie könnten diese Lösung in Zukunft gut umsetzen, was würde die für Ihre Familie/Zusammenarbeit bedeuten?“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„Auf einer Skala von 0% bis 100%, mit welcher Wahrscheinlichkeit glauben Sie, werden Sie diese Lösung umsetzen? Was könnte die Wahrscheinlichkeit erhöhen?“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„Wofür wollen Sie Verantwortung übernehmen?“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r>
              <a:rPr lang="de-AT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„Was könnten Sie dazu beitragen, dass die Umsetzung dieser Lösung gelingt?“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226820" algn="l"/>
              </a:tabLs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4353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Unterschiedliche Themen der Mediation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Familie</a:t>
            </a:r>
          </a:p>
          <a:p>
            <a:r>
              <a:rPr lang="de-AT" dirty="0"/>
              <a:t>Arbeitsplatz</a:t>
            </a:r>
          </a:p>
          <a:p>
            <a:r>
              <a:rPr lang="de-AT" dirty="0"/>
              <a:t>Nachbarschaft</a:t>
            </a:r>
          </a:p>
          <a:p>
            <a:r>
              <a:rPr lang="de-AT" dirty="0"/>
              <a:t>Erbschaft</a:t>
            </a:r>
          </a:p>
          <a:p>
            <a:pPr>
              <a:buNone/>
            </a:pPr>
            <a:endParaRPr lang="de-AT" dirty="0"/>
          </a:p>
          <a:p>
            <a:pPr>
              <a:buNone/>
            </a:pPr>
            <a:r>
              <a:rPr lang="de-AT" dirty="0" err="1"/>
              <a:t>Etc</a:t>
            </a:r>
            <a:endParaRPr lang="de-AT" dirty="0"/>
          </a:p>
          <a:p>
            <a:pPr>
              <a:buNone/>
            </a:pPr>
            <a:r>
              <a:rPr lang="de-AT" dirty="0"/>
              <a:t>Bedingen unterschiedliche Interventionen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Familie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Vorgaben</a:t>
            </a:r>
          </a:p>
          <a:p>
            <a:pPr lvl="1"/>
            <a:r>
              <a:rPr lang="de-AT" dirty="0"/>
              <a:t>Oftmals emotional, Kränkungen</a:t>
            </a:r>
          </a:p>
          <a:p>
            <a:pPr lvl="1"/>
            <a:r>
              <a:rPr lang="de-AT" dirty="0"/>
              <a:t>Schuld</a:t>
            </a:r>
          </a:p>
          <a:p>
            <a:r>
              <a:rPr lang="de-AT" dirty="0"/>
              <a:t>Interventionen </a:t>
            </a:r>
          </a:p>
          <a:p>
            <a:pPr lvl="1"/>
            <a:r>
              <a:rPr lang="de-AT" dirty="0"/>
              <a:t>Oftmals paradox um Medianden aus eingefahrenen Kommunikationsmustern zu holen</a:t>
            </a:r>
          </a:p>
          <a:p>
            <a:pPr lvl="1"/>
            <a:r>
              <a:rPr lang="de-AT" dirty="0"/>
              <a:t>Refl. Team, </a:t>
            </a:r>
            <a:r>
              <a:rPr lang="de-AT" dirty="0" err="1"/>
              <a:t>Refraiming</a:t>
            </a:r>
            <a:r>
              <a:rPr lang="de-AT" dirty="0"/>
              <a:t>, Spiegeln, auf Konsequenzen hinweisen (Hinweis was gerichtlich hält)</a:t>
            </a:r>
          </a:p>
          <a:p>
            <a:pPr lvl="1"/>
            <a:r>
              <a:rPr lang="de-AT" dirty="0"/>
              <a:t>Auf die Metaebene verweisen („ich finde Ihre Rhetorik gerade sehr spannend…“)</a:t>
            </a:r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Mediation bedeutet Kreativität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Bisherige Wege haben die Medianden frustriert</a:t>
            </a:r>
          </a:p>
          <a:p>
            <a:r>
              <a:rPr lang="de-AT" dirty="0"/>
              <a:t>Die Medianden haben einen Anspruch darauf, dass wir ihnen einen Weg ermöglichen, den sie bisher noch nicht gegangen sind</a:t>
            </a:r>
          </a:p>
          <a:p>
            <a:r>
              <a:rPr lang="de-AT" dirty="0"/>
              <a:t>Es ist unser Job, sie durch Interventionen zu einem nachhaltigen Ergebnis zu bringen</a:t>
            </a:r>
          </a:p>
          <a:p>
            <a:r>
              <a:rPr lang="de-AT" dirty="0"/>
              <a:t>Was aber ist eine Intervention überhaupt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Arbeitsplatz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Vorgaben</a:t>
            </a:r>
          </a:p>
          <a:p>
            <a:pPr lvl="1"/>
            <a:r>
              <a:rPr lang="de-AT" dirty="0"/>
              <a:t>Zeitdruck aufgrund der kostbaren Arbeitszeit</a:t>
            </a:r>
          </a:p>
          <a:p>
            <a:pPr lvl="1"/>
            <a:r>
              <a:rPr lang="de-AT" dirty="0"/>
              <a:t>Existenzfragen bei möglichem Jobverlust</a:t>
            </a:r>
          </a:p>
          <a:p>
            <a:r>
              <a:rPr lang="de-AT" dirty="0"/>
              <a:t>Interventionen</a:t>
            </a:r>
          </a:p>
          <a:p>
            <a:pPr lvl="1"/>
            <a:r>
              <a:rPr lang="de-AT" dirty="0"/>
              <a:t>Kleidung </a:t>
            </a:r>
          </a:p>
          <a:p>
            <a:pPr lvl="1"/>
            <a:r>
              <a:rPr lang="de-AT" dirty="0"/>
              <a:t>Raum der Mediation</a:t>
            </a:r>
          </a:p>
          <a:p>
            <a:pPr lvl="1"/>
            <a:r>
              <a:rPr lang="de-AT" dirty="0"/>
              <a:t>Durch Interventionen auch hinter die professionelle Fassade blicken und Gefühle ansprechen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Nachbarschaft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Vorgaben</a:t>
            </a:r>
          </a:p>
          <a:p>
            <a:pPr lvl="1"/>
            <a:r>
              <a:rPr lang="de-AT" dirty="0"/>
              <a:t>MediandInnen gehen oftmals von Rechtsstandpunkten aus</a:t>
            </a:r>
          </a:p>
          <a:p>
            <a:pPr lvl="2"/>
            <a:r>
              <a:rPr lang="de-AT" dirty="0"/>
              <a:t>Nachtruhe </a:t>
            </a:r>
          </a:p>
          <a:p>
            <a:pPr lvl="2"/>
            <a:r>
              <a:rPr lang="de-AT" dirty="0"/>
              <a:t>Ortsüblichkeit</a:t>
            </a:r>
          </a:p>
          <a:p>
            <a:pPr lvl="2"/>
            <a:r>
              <a:rPr lang="de-AT" dirty="0"/>
              <a:t>„ich darf das tun“</a:t>
            </a:r>
          </a:p>
          <a:p>
            <a:r>
              <a:rPr lang="de-AT" dirty="0"/>
              <a:t>Interventionen helfen, die dahinterliegenden Bedürfnisse anzusprechen</a:t>
            </a:r>
          </a:p>
          <a:p>
            <a:pPr lvl="1"/>
            <a:r>
              <a:rPr lang="de-AT" dirty="0"/>
              <a:t>Oftmals nur kleines Zeitfenster (Körpersprache beachten!)</a:t>
            </a:r>
          </a:p>
          <a:p>
            <a:pPr lvl="1"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Erbschaft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Vorgaben</a:t>
            </a:r>
          </a:p>
          <a:p>
            <a:pPr lvl="1"/>
            <a:r>
              <a:rPr lang="de-AT" dirty="0"/>
              <a:t>Jahr(zehnte)lange Konflikte liegen zugrunde</a:t>
            </a:r>
          </a:p>
          <a:p>
            <a:pPr lvl="1"/>
            <a:r>
              <a:rPr lang="de-AT" dirty="0"/>
              <a:t>Vorgeschoben werden gedachte Ansprüche</a:t>
            </a:r>
          </a:p>
          <a:p>
            <a:r>
              <a:rPr lang="de-AT" dirty="0"/>
              <a:t>Interventionen</a:t>
            </a:r>
          </a:p>
          <a:p>
            <a:pPr lvl="1"/>
            <a:r>
              <a:rPr lang="de-AT" dirty="0"/>
              <a:t>Emotionen in den „Kuchen“ hinein holen</a:t>
            </a:r>
          </a:p>
          <a:p>
            <a:pPr lvl="1"/>
            <a:r>
              <a:rPr lang="de-AT" dirty="0"/>
              <a:t>Den Verstorbenen in die Mediation einbeziehen</a:t>
            </a:r>
          </a:p>
          <a:p>
            <a:pPr lvl="1"/>
            <a:r>
              <a:rPr lang="de-AT" dirty="0"/>
              <a:t>Besonders auf die Körpersprache achten und diese thematisieren</a:t>
            </a:r>
          </a:p>
          <a:p>
            <a:pPr lvl="1"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Stammberuf macht Unterschied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Dem Juristen wird Ernsthaftigkeit unterstellt, hier fallen Paradoxe Interventionen oftmals leichter, weil sie unerwartet sind. Kleidung kann hier die Erwartungshaltung unterstützen oder konterkarieren.</a:t>
            </a:r>
          </a:p>
          <a:p>
            <a:r>
              <a:rPr lang="de-AT" dirty="0"/>
              <a:t>Psychosoziale MediatorInnen werden einen anderen Ausgangspunkt in der Erwartungshaltung der MediandInnen haben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Zweck von Interventionen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Von Road </a:t>
            </a:r>
            <a:r>
              <a:rPr lang="de-AT" dirty="0" err="1"/>
              <a:t>to</a:t>
            </a:r>
            <a:r>
              <a:rPr lang="de-AT" dirty="0"/>
              <a:t> Hell zum </a:t>
            </a:r>
            <a:r>
              <a:rPr lang="de-AT" dirty="0" err="1"/>
              <a:t>Stairway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heaven</a:t>
            </a:r>
            <a:endParaRPr lang="de-AT" dirty="0"/>
          </a:p>
          <a:p>
            <a:r>
              <a:rPr lang="de-AT" dirty="0"/>
              <a:t>Empathie ist der Ratgeber für das </a:t>
            </a:r>
            <a:r>
              <a:rPr lang="de-AT" b="1" dirty="0"/>
              <a:t>Wann</a:t>
            </a:r>
            <a:r>
              <a:rPr lang="de-AT" dirty="0"/>
              <a:t>, Intuition der Wegweiser für das </a:t>
            </a:r>
            <a:r>
              <a:rPr lang="de-AT" b="1" dirty="0"/>
              <a:t>Wie</a:t>
            </a:r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Erfahrung und Frechheit sind das </a:t>
            </a:r>
            <a:r>
              <a:rPr lang="de-AT" b="1" dirty="0"/>
              <a:t>Um und Auf</a:t>
            </a:r>
          </a:p>
          <a:p>
            <a:r>
              <a:rPr lang="de-AT" dirty="0"/>
              <a:t>Gespielte und gekünstelte Interventionen verderben die Mediation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Find </a:t>
            </a:r>
            <a:r>
              <a:rPr lang="de-AT" dirty="0" err="1"/>
              <a:t>your</a:t>
            </a:r>
            <a:r>
              <a:rPr lang="de-AT" dirty="0"/>
              <a:t> Style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/>
              <a:t>Mediation lebt von den beteiligten Persönlichkeiten, von den MediandInnen und noch mehr von den MediatorInnen.</a:t>
            </a:r>
          </a:p>
          <a:p>
            <a:pPr>
              <a:buNone/>
            </a:pPr>
            <a:r>
              <a:rPr lang="de-AT" dirty="0"/>
              <a:t>Daher muss jeder seinen eigenen Stil erkennen und sich in der Situation auch persönlich einbringen.</a:t>
            </a:r>
          </a:p>
          <a:p>
            <a:pPr>
              <a:buNone/>
            </a:pPr>
            <a:r>
              <a:rPr lang="de-AT" dirty="0"/>
              <a:t>Gekünstelte Interventionen sind kontraproduktiv, außer….</a:t>
            </a:r>
          </a:p>
        </p:txBody>
      </p:sp>
      <p:pic>
        <p:nvPicPr>
          <p:cNvPr id="4" name="Grafik 3" descr="pennywis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9144000" cy="5524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189076-49D3-4C5C-81D1-1F664950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 Interventionen des Lebens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AC0D60-4E70-48BF-B2ED-1149417E3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Seien Sie immer drauf gefasst, dass während und (primär) zwischen den Mediationen etwas unerwartetes geschieht und bauen Sie es in die Mediation ein</a:t>
            </a:r>
          </a:p>
          <a:p>
            <a:r>
              <a:rPr lang="de-AT" dirty="0"/>
              <a:t>Das Leben schenkt immer Baumaterial für eine gute Lösung</a:t>
            </a:r>
          </a:p>
          <a:p>
            <a:r>
              <a:rPr lang="de-AT" dirty="0"/>
              <a:t>Die Erwartungshaltung schafft eine selbsterfüllende </a:t>
            </a:r>
            <a:r>
              <a:rPr lang="de-AT" dirty="0" err="1"/>
              <a:t>Prophezeihung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79864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Mediation ist eine Ehre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/>
              <a:t>Die Tatsache, dass die MediandInnen uns beauftragen, ihnen in ihren persönlichen Konflikten zu helfen, ist keine reine Geldbeschaffung für die Miete.</a:t>
            </a:r>
          </a:p>
          <a:p>
            <a:pPr>
              <a:buNone/>
            </a:pPr>
            <a:r>
              <a:rPr lang="de-AT" dirty="0"/>
              <a:t>Es ist vielmehr eine Ehre, die wir in unserer Arbeit zu rechtfertigen haben.</a:t>
            </a:r>
          </a:p>
          <a:p>
            <a:pPr>
              <a:buNone/>
            </a:pPr>
            <a:r>
              <a:rPr lang="de-AT" dirty="0"/>
              <a:t>Mediation ist das Zusammenspiel von Skills und Persönlichkeiten aller Beteiligten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DANKE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latin typeface="AcclamationItal" pitchFamily="2" charset="0"/>
              </a:rPr>
              <a:t>Ich wünsche Ihnen viel </a:t>
            </a:r>
          </a:p>
          <a:p>
            <a:pPr>
              <a:buNone/>
            </a:pPr>
            <a:endParaRPr lang="de-AT" dirty="0"/>
          </a:p>
          <a:p>
            <a:pPr algn="ctr">
              <a:buNone/>
            </a:pPr>
            <a:r>
              <a:rPr lang="de-AT" sz="5400" dirty="0">
                <a:latin typeface="AcclamationItal" pitchFamily="2" charset="0"/>
              </a:rPr>
              <a:t>Freude</a:t>
            </a:r>
          </a:p>
          <a:p>
            <a:pPr algn="ctr">
              <a:buNone/>
            </a:pPr>
            <a:r>
              <a:rPr lang="de-AT" sz="5400" dirty="0">
                <a:latin typeface="AcclamationItal" pitchFamily="2" charset="0"/>
              </a:rPr>
              <a:t>Sinn und Erfolg </a:t>
            </a:r>
          </a:p>
          <a:p>
            <a:pPr algn="r">
              <a:buNone/>
            </a:pPr>
            <a:endParaRPr lang="de-AT" sz="2400" dirty="0">
              <a:latin typeface="AcclamationItal" pitchFamily="2" charset="0"/>
            </a:endParaRPr>
          </a:p>
          <a:p>
            <a:pPr algn="r">
              <a:buNone/>
            </a:pPr>
            <a:r>
              <a:rPr lang="de-AT" sz="2400" dirty="0">
                <a:latin typeface="AcclamationItal" pitchFamily="2" charset="0"/>
              </a:rPr>
              <a:t>Ulrich Wanderer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ist 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Man kann nicht „nicht kommunizieren“</a:t>
            </a:r>
          </a:p>
          <a:p>
            <a:pPr lvl="1"/>
            <a:r>
              <a:rPr lang="de-AT" dirty="0"/>
              <a:t>Paul Watzlawick</a:t>
            </a:r>
          </a:p>
          <a:p>
            <a:endParaRPr lang="de-AT" sz="3200" dirty="0"/>
          </a:p>
          <a:p>
            <a:r>
              <a:rPr lang="de-AT" sz="3200" dirty="0"/>
              <a:t>Man</a:t>
            </a:r>
            <a:r>
              <a:rPr lang="de-AT" dirty="0"/>
              <a:t> kann nicht „nicht intervenieren“</a:t>
            </a:r>
          </a:p>
          <a:p>
            <a:pPr lvl="1"/>
            <a:r>
              <a:rPr lang="de-AT" dirty="0"/>
              <a:t>Ulrich Wanderer</a:t>
            </a:r>
          </a:p>
          <a:p>
            <a:pPr lvl="1">
              <a:buNone/>
            </a:pPr>
            <a:endParaRPr lang="de-AT" dirty="0"/>
          </a:p>
          <a:p>
            <a:pPr lvl="1"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Alles ist 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Intervenire: dazwischen gehen, eingreifen.</a:t>
            </a:r>
          </a:p>
          <a:p>
            <a:r>
              <a:rPr lang="de-AT" dirty="0"/>
              <a:t>Alleine die Tatsache, dass wir gerufen werden, bedeutet eine Intervention</a:t>
            </a:r>
          </a:p>
          <a:p>
            <a:r>
              <a:rPr lang="de-AT" dirty="0"/>
              <a:t>Wann wir fragen oder schweigen ist Intervention</a:t>
            </a:r>
          </a:p>
          <a:p>
            <a:r>
              <a:rPr lang="de-AT" dirty="0"/>
              <a:t>Die Botschaft entsteht beim Empfänger: nicht was wir senden ist relevant (daher Empathie hinsichtlich der Medianden wichtig)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Formen der 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Strukturell</a:t>
            </a:r>
          </a:p>
          <a:p>
            <a:pPr lvl="1"/>
            <a:r>
              <a:rPr lang="de-AT" dirty="0"/>
              <a:t>Wahl der Örtlichkeit, Sitzordnung, Dauer der Termine, Zeitraum zwischen den Terminen, Kosten der Mediation</a:t>
            </a:r>
          </a:p>
          <a:p>
            <a:r>
              <a:rPr lang="de-AT" dirty="0"/>
              <a:t>Verbal</a:t>
            </a:r>
          </a:p>
          <a:p>
            <a:pPr lvl="1"/>
            <a:r>
              <a:rPr lang="de-AT" dirty="0"/>
              <a:t>Fragetechniken, </a:t>
            </a:r>
            <a:r>
              <a:rPr lang="de-AT" dirty="0" err="1"/>
              <a:t>Refraiming</a:t>
            </a:r>
            <a:r>
              <a:rPr lang="de-AT" dirty="0"/>
              <a:t>, Spiegeln, Reflecting Team, Konkretisieren, Magische Frage, Positive Kommentare, Loben, Skalieren, Glaubenssätze hinterfragen, </a:t>
            </a:r>
            <a:r>
              <a:rPr lang="de-AT" dirty="0" err="1"/>
              <a:t>etc</a:t>
            </a:r>
            <a:r>
              <a:rPr lang="de-AT" dirty="0"/>
              <a:t>, </a:t>
            </a:r>
            <a:r>
              <a:rPr lang="de-AT" dirty="0" err="1"/>
              <a:t>etc</a:t>
            </a:r>
            <a:endParaRPr lang="de-AT" dirty="0"/>
          </a:p>
          <a:p>
            <a:r>
              <a:rPr lang="de-AT" dirty="0"/>
              <a:t>Nonverbal</a:t>
            </a:r>
          </a:p>
          <a:p>
            <a:pPr lvl="1"/>
            <a:r>
              <a:rPr lang="de-AT" dirty="0"/>
              <a:t>Körpersprache, Gestik, Mimik, Intonierung, Kleidung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Paradoxe Interventionen</a:t>
            </a:r>
          </a:p>
        </p:txBody>
      </p:sp>
      <p:pic>
        <p:nvPicPr>
          <p:cNvPr id="8" name="Inhaltsplatzhalter 7" descr="Angelo-Gemmi-laughing-clown-f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852936"/>
            <a:ext cx="4592119" cy="3777283"/>
          </a:xfrm>
        </p:spPr>
      </p:pic>
      <p:sp>
        <p:nvSpPr>
          <p:cNvPr id="10" name="Textfeld 9"/>
          <p:cNvSpPr txBox="1"/>
          <p:nvPr/>
        </p:nvSpPr>
        <p:spPr>
          <a:xfrm>
            <a:off x="1547664" y="1844824"/>
            <a:ext cx="6048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dirty="0"/>
              <a:t>Je nach persönlichem Geschmack und je nach Situation</a:t>
            </a:r>
          </a:p>
        </p:txBody>
      </p:sp>
      <p:pic>
        <p:nvPicPr>
          <p:cNvPr id="11" name="Grafik 10" descr="pennywi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CB686-EACC-4730-86F9-698259CD5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Interventionen im zeitlichen Ablauf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01C467-B833-4714-829D-D9F94C5AB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Homepage, Publikationen</a:t>
            </a:r>
          </a:p>
          <a:p>
            <a:r>
              <a:rPr lang="de-AT" dirty="0"/>
              <a:t>Anrufannahme, erste Worte am Telefon</a:t>
            </a:r>
          </a:p>
          <a:p>
            <a:r>
              <a:rPr lang="de-AT" dirty="0"/>
              <a:t>Zeitliche Flexibilität bei Terminvergabe</a:t>
            </a:r>
          </a:p>
          <a:p>
            <a:r>
              <a:rPr lang="de-AT" dirty="0"/>
              <a:t>Wahl des Ortes</a:t>
            </a:r>
          </a:p>
          <a:p>
            <a:r>
              <a:rPr lang="de-AT" dirty="0"/>
              <a:t>Arbeit an sich</a:t>
            </a:r>
          </a:p>
          <a:p>
            <a:r>
              <a:rPr lang="de-AT" dirty="0"/>
              <a:t>Verfügbarkeit nach der Mediation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905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Interventionen im Vorfeld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Jede Veröffentlichung zum Thema Mediation</a:t>
            </a:r>
          </a:p>
          <a:p>
            <a:r>
              <a:rPr lang="de-AT" dirty="0"/>
              <a:t>Persönliche Homepage ist bereits Intervention </a:t>
            </a:r>
          </a:p>
          <a:p>
            <a:r>
              <a:rPr lang="de-AT" dirty="0"/>
              <a:t>Kontaktaufnahme am Telefon (Intonierung, Mimik am Telefon)</a:t>
            </a:r>
          </a:p>
          <a:p>
            <a:r>
              <a:rPr lang="de-AT" dirty="0"/>
              <a:t>Wahl der Räumlichkeiten</a:t>
            </a:r>
          </a:p>
          <a:p>
            <a:r>
              <a:rPr lang="de-AT" dirty="0"/>
              <a:t>Sitzordnung</a:t>
            </a:r>
          </a:p>
          <a:p>
            <a:pPr>
              <a:buNone/>
            </a:pPr>
            <a:endParaRPr lang="de-AT" dirty="0"/>
          </a:p>
          <a:p>
            <a:endParaRPr lang="de-A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Beispiele für</a:t>
            </a:r>
            <a:br>
              <a:rPr lang="de-AT" dirty="0"/>
            </a:br>
            <a:r>
              <a:rPr lang="de-AT" dirty="0"/>
              <a:t>Interventionen während Mediation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Hinweis auf Alternativen</a:t>
            </a:r>
          </a:p>
          <a:p>
            <a:r>
              <a:rPr lang="de-AT" dirty="0"/>
              <a:t>Reflecting Team</a:t>
            </a:r>
          </a:p>
          <a:p>
            <a:r>
              <a:rPr lang="de-AT" dirty="0"/>
              <a:t>Raum verlassen</a:t>
            </a:r>
          </a:p>
          <a:p>
            <a:r>
              <a:rPr lang="de-AT" dirty="0"/>
              <a:t>Verbal / nonverbal spiegeln</a:t>
            </a:r>
          </a:p>
          <a:p>
            <a:r>
              <a:rPr lang="de-AT" dirty="0" err="1"/>
              <a:t>Refraimen</a:t>
            </a:r>
            <a:r>
              <a:rPr lang="de-AT" dirty="0"/>
              <a:t> </a:t>
            </a:r>
          </a:p>
          <a:p>
            <a:r>
              <a:rPr lang="de-AT" dirty="0"/>
              <a:t>Sitzordnung ändern</a:t>
            </a:r>
          </a:p>
          <a:p>
            <a:r>
              <a:rPr lang="de-AT" dirty="0"/>
              <a:t>Gleichnisse bringen</a:t>
            </a:r>
          </a:p>
          <a:p>
            <a:pPr algn="ctr"/>
            <a:r>
              <a:rPr lang="de-AT" b="1" i="1" u="sng" dirty="0"/>
              <a:t>Und unendlich viele mehr</a:t>
            </a:r>
          </a:p>
          <a:p>
            <a:endParaRPr lang="de-AT" dirty="0"/>
          </a:p>
          <a:p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1214</Words>
  <Application>Microsoft Office PowerPoint</Application>
  <PresentationFormat>Bildschirmpräsentation (4:3)</PresentationFormat>
  <Paragraphs>173</Paragraphs>
  <Slides>28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2" baseType="lpstr">
      <vt:lpstr>AcclamationItal</vt:lpstr>
      <vt:lpstr>Arial</vt:lpstr>
      <vt:lpstr>Calibri</vt:lpstr>
      <vt:lpstr>Larissa-Design</vt:lpstr>
      <vt:lpstr>Interventionen in der Mediation</vt:lpstr>
      <vt:lpstr>Mediation bedeutet Kreativität</vt:lpstr>
      <vt:lpstr>Was ist Intervention</vt:lpstr>
      <vt:lpstr>Alles ist Intervention</vt:lpstr>
      <vt:lpstr>Formen der Intervention</vt:lpstr>
      <vt:lpstr>Paradoxe Interventionen</vt:lpstr>
      <vt:lpstr>Interventionen im zeitlichen Ablauf</vt:lpstr>
      <vt:lpstr>Interventionen im Vorfeld</vt:lpstr>
      <vt:lpstr>Beispiele für Interventionen während Mediation</vt:lpstr>
      <vt:lpstr>Interventionen nach der Mediation</vt:lpstr>
      <vt:lpstr>Ein paar Beispiele</vt:lpstr>
      <vt:lpstr>Intervenierende Fragen</vt:lpstr>
      <vt:lpstr>Themensammlung</vt:lpstr>
      <vt:lpstr>Fragen nach Interessen und Bedürfnissen</vt:lpstr>
      <vt:lpstr>Fragen zum Verständnisaufbau</vt:lpstr>
      <vt:lpstr>Fragen zur Lösung</vt:lpstr>
      <vt:lpstr>Fragen zum Abschluss</vt:lpstr>
      <vt:lpstr>Unterschiedliche Themen der Mediation</vt:lpstr>
      <vt:lpstr>Familie</vt:lpstr>
      <vt:lpstr>Arbeitsplatz</vt:lpstr>
      <vt:lpstr>Nachbarschaft</vt:lpstr>
      <vt:lpstr>Erbschaft</vt:lpstr>
      <vt:lpstr>Stammberuf macht Unterschied</vt:lpstr>
      <vt:lpstr>Zweck von Interventionen</vt:lpstr>
      <vt:lpstr>Find your Style</vt:lpstr>
      <vt:lpstr>Die Interventionen des Lebens</vt:lpstr>
      <vt:lpstr>Mediation ist eine Ehre</vt:lpstr>
      <vt:lpstr>DANKE</vt:lpstr>
    </vt:vector>
  </TitlesOfParts>
  <Company>TU Wien - Studentenversion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Interventionen in der Mediation</dc:title>
  <dc:creator>Portege</dc:creator>
  <cp:lastModifiedBy>Ulrich</cp:lastModifiedBy>
  <cp:revision>27</cp:revision>
  <dcterms:created xsi:type="dcterms:W3CDTF">2019-01-09T20:27:41Z</dcterms:created>
  <dcterms:modified xsi:type="dcterms:W3CDTF">2020-12-12T11:15:47Z</dcterms:modified>
</cp:coreProperties>
</file>